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2"/>
  </p:notesMasterIdLst>
  <p:handoutMasterIdLst>
    <p:handoutMasterId r:id="rId43"/>
  </p:handoutMasterIdLst>
  <p:sldIdLst>
    <p:sldId id="521" r:id="rId2"/>
    <p:sldId id="376" r:id="rId3"/>
    <p:sldId id="553" r:id="rId4"/>
    <p:sldId id="556" r:id="rId5"/>
    <p:sldId id="555" r:id="rId6"/>
    <p:sldId id="523" r:id="rId7"/>
    <p:sldId id="524" r:id="rId8"/>
    <p:sldId id="525" r:id="rId9"/>
    <p:sldId id="526" r:id="rId10"/>
    <p:sldId id="545" r:id="rId11"/>
    <p:sldId id="557" r:id="rId12"/>
    <p:sldId id="527" r:id="rId13"/>
    <p:sldId id="528" r:id="rId14"/>
    <p:sldId id="529" r:id="rId15"/>
    <p:sldId id="530" r:id="rId16"/>
    <p:sldId id="531" r:id="rId17"/>
    <p:sldId id="532" r:id="rId18"/>
    <p:sldId id="546" r:id="rId19"/>
    <p:sldId id="558" r:id="rId20"/>
    <p:sldId id="533" r:id="rId21"/>
    <p:sldId id="547" r:id="rId22"/>
    <p:sldId id="534" r:id="rId23"/>
    <p:sldId id="552" r:id="rId24"/>
    <p:sldId id="548" r:id="rId25"/>
    <p:sldId id="551" r:id="rId26"/>
    <p:sldId id="550" r:id="rId27"/>
    <p:sldId id="535" r:id="rId28"/>
    <p:sldId id="536" r:id="rId29"/>
    <p:sldId id="537" r:id="rId30"/>
    <p:sldId id="538" r:id="rId31"/>
    <p:sldId id="539" r:id="rId32"/>
    <p:sldId id="540" r:id="rId33"/>
    <p:sldId id="560" r:id="rId34"/>
    <p:sldId id="542" r:id="rId35"/>
    <p:sldId id="561" r:id="rId36"/>
    <p:sldId id="541" r:id="rId37"/>
    <p:sldId id="543" r:id="rId38"/>
    <p:sldId id="562" r:id="rId39"/>
    <p:sldId id="544" r:id="rId40"/>
    <p:sldId id="554" r:id="rId4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 varScale="1">
        <p:scale>
          <a:sx n="84" d="100"/>
          <a:sy n="84" d="100"/>
        </p:scale>
        <p:origin x="69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77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0.xml"/><Relationship Id="rId2" Type="http://schemas.openxmlformats.org/officeDocument/2006/relationships/slide" Target="slides/slide28.xml"/><Relationship Id="rId1" Type="http://schemas.openxmlformats.org/officeDocument/2006/relationships/slide" Target="slides/slide2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 dirty="0">
                <a:solidFill>
                  <a:schemeClr val="bg2">
                    <a:lumMod val="50000"/>
                  </a:schemeClr>
                </a:solidFill>
              </a:rPr>
              <a:t>Food and Beverage Management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494116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© 2016 Cousins et al: </a:t>
            </a:r>
            <a:r>
              <a:rPr lang="en-GB" alt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Food and Beverage Management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4</a:t>
            </a:r>
            <a:r>
              <a:rPr lang="en-GB" altLang="en-US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edition, Goodfellow Publishers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085184" y="8676456"/>
            <a:ext cx="1772816" cy="467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96B9AA-3ABD-4774-B49E-25C433D53B6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37133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/>
              <a:t>Food and Beverage Management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34400"/>
            <a:ext cx="3581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/>
              <a:t>Cousins et al: </a:t>
            </a:r>
            <a:r>
              <a:rPr lang="en-GB" altLang="en-US" i="1"/>
              <a:t>Food and Beverage Management</a:t>
            </a:r>
            <a:r>
              <a:rPr lang="en-GB" altLang="en-US"/>
              <a:t>, 3</a:t>
            </a:r>
            <a:r>
              <a:rPr lang="en-GB" altLang="en-US" baseline="30000"/>
              <a:t>rd</a:t>
            </a:r>
            <a:r>
              <a:rPr lang="en-GB" altLang="en-US"/>
              <a:t> edition, Goodfellows Publishers © 2011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137773-91BD-4777-98D0-DEF7E5184F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03213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GB" altLang="en-US"/>
              <a:t>Food and Beverage Management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GB" altLang="en-US"/>
              <a:t>Cousins et al: </a:t>
            </a:r>
            <a:r>
              <a:rPr lang="en-GB" altLang="en-US" i="1"/>
              <a:t>Food and Beverage Management</a:t>
            </a:r>
            <a:r>
              <a:rPr lang="en-GB" altLang="en-US"/>
              <a:t>, 3</a:t>
            </a:r>
            <a:r>
              <a:rPr lang="en-GB" altLang="en-US" baseline="30000"/>
              <a:t>rd</a:t>
            </a:r>
            <a:r>
              <a:rPr lang="en-GB" altLang="en-US"/>
              <a:t> edition, Goodfellows Publishers ©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137773-91BD-4777-98D0-DEF7E5184FCF}" type="slidenum">
              <a:rPr lang="en-GB" altLang="en-US" smtClean="0"/>
              <a:pPr/>
              <a:t>28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4718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755576" y="98072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dirty="0"/>
              <a:t>Click to Edit Master Title Style</a:t>
            </a: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420888"/>
            <a:ext cx="6400800" cy="1296144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en-US" noProof="0" dirty="0"/>
              <a:t>Click to edit Master subtitle style</a:t>
            </a:r>
          </a:p>
        </p:txBody>
      </p:sp>
      <p:pic>
        <p:nvPicPr>
          <p:cNvPr id="4" name="Picture 3" descr="A display in a store&#10;&#10;Description automatically generated">
            <a:extLst>
              <a:ext uri="{FF2B5EF4-FFF2-40B4-BE49-F238E27FC236}">
                <a16:creationId xmlns:a16="http://schemas.microsoft.com/office/drawing/2014/main" id="{17974C5D-CFEE-4336-BD10-8296FA905E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259" y="4014192"/>
            <a:ext cx="2073394" cy="2690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34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65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9303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q"/>
              <a:defRPr/>
            </a:lvl1pPr>
            <a:lvl2pPr>
              <a:buClr>
                <a:schemeClr val="tx2">
                  <a:lumMod val="75000"/>
                </a:schemeClr>
              </a:buClr>
              <a:defRPr/>
            </a:lvl2pPr>
            <a:lvl3pPr marL="1143000" indent="-228600">
              <a:buClr>
                <a:srgbClr val="002060"/>
              </a:buClr>
              <a:buFont typeface="Courier New" panose="02070309020205020404" pitchFamily="49" charset="0"/>
              <a:buChar char="o"/>
              <a:defRPr/>
            </a:lvl3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24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90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584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2040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85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6369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3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93037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03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374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49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75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59606" y="611500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4609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2060848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 userDrawn="1"/>
        </p:nvSpPr>
        <p:spPr bwMode="auto">
          <a:xfrm>
            <a:off x="2039938" y="6614270"/>
            <a:ext cx="7104062" cy="24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0" hangingPunct="0"/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© 2019 Cousins et al: </a:t>
            </a:r>
            <a:r>
              <a:rPr lang="en-GB" altLang="en-US" sz="1100" i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Food and Beverage Management</a:t>
            </a:r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5th edition, Goodfellow Publishers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2060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altLang="en-US" dirty="0"/>
              <a:t>Food and Beverage Management</a:t>
            </a:r>
            <a:br>
              <a:rPr lang="en-GB" altLang="en-US" dirty="0"/>
            </a:br>
            <a:r>
              <a:rPr lang="en-GB" altLang="en-US" dirty="0"/>
              <a:t>fifth edition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 dirty="0"/>
              <a:t>Chapter 10</a:t>
            </a:r>
          </a:p>
          <a:p>
            <a:r>
              <a:rPr lang="en-GB" altLang="en-US" dirty="0"/>
              <a:t>Making Strategic Decisions</a:t>
            </a:r>
          </a:p>
        </p:txBody>
      </p:sp>
    </p:spTree>
    <p:extLst>
      <p:ext uri="{BB962C8B-B14F-4D97-AF65-F5344CB8AC3E}">
        <p14:creationId xmlns:p14="http://schemas.microsoft.com/office/powerpoint/2010/main" val="3451675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Quantitative analysis can: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Identify trends and progress</a:t>
            </a:r>
          </a:p>
          <a:p>
            <a:r>
              <a:rPr lang="en-GB" sz="2800" dirty="0"/>
              <a:t>Enable comparisons with the competition and the industry as a whole</a:t>
            </a:r>
          </a:p>
          <a:p>
            <a:r>
              <a:rPr lang="en-GB" sz="2800" dirty="0"/>
              <a:t>Reveal lost profit and growth potential</a:t>
            </a:r>
          </a:p>
          <a:p>
            <a:r>
              <a:rPr lang="en-GB" sz="2800" dirty="0"/>
              <a:t>Identify areas needing improvement</a:t>
            </a:r>
          </a:p>
          <a:p>
            <a:r>
              <a:rPr lang="en-GB" sz="2800" dirty="0"/>
              <a:t>Highlight and emphasise possible danger areas</a:t>
            </a:r>
          </a:p>
        </p:txBody>
      </p:sp>
    </p:spTree>
    <p:extLst>
      <p:ext uri="{BB962C8B-B14F-4D97-AF65-F5344CB8AC3E}">
        <p14:creationId xmlns:p14="http://schemas.microsoft.com/office/powerpoint/2010/main" val="400034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667A3-F43B-43E2-891C-A49FCE311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Ratio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9C161-08F5-4F36-9739-1905692E2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800" dirty="0"/>
              <a:t>Includes:</a:t>
            </a:r>
          </a:p>
          <a:p>
            <a:pPr lvl="1"/>
            <a:r>
              <a:rPr lang="en-GB" sz="2400" dirty="0"/>
              <a:t>Operational ratios </a:t>
            </a:r>
          </a:p>
          <a:p>
            <a:pPr lvl="1"/>
            <a:r>
              <a:rPr lang="en-GB" sz="2400" dirty="0"/>
              <a:t>Activity ratios </a:t>
            </a:r>
          </a:p>
          <a:p>
            <a:pPr lvl="1"/>
            <a:r>
              <a:rPr lang="en-GB" sz="2400" dirty="0"/>
              <a:t>Profitability ratios </a:t>
            </a:r>
          </a:p>
          <a:p>
            <a:pPr lvl="1"/>
            <a:r>
              <a:rPr lang="en-GB" sz="2400" dirty="0"/>
              <a:t>Liquidity ratio </a:t>
            </a:r>
          </a:p>
          <a:p>
            <a:pPr lvl="1"/>
            <a:r>
              <a:rPr lang="en-GB" sz="2400" dirty="0"/>
              <a:t>Gearing ratios </a:t>
            </a:r>
          </a:p>
          <a:p>
            <a:pPr lvl="1"/>
            <a:r>
              <a:rPr lang="en-GB" sz="2400" dirty="0"/>
              <a:t>Stock market ratios</a:t>
            </a:r>
          </a:p>
          <a:p>
            <a:pPr marL="57150" indent="0">
              <a:buNone/>
            </a:pPr>
            <a:endParaRPr lang="en-GB" sz="1600" dirty="0"/>
          </a:p>
          <a:p>
            <a:pPr marL="57150" indent="0">
              <a:buNone/>
            </a:pPr>
            <a:r>
              <a:rPr lang="en-GB" sz="1600" dirty="0"/>
              <a:t>The formulae and explanations of what the indi­vidual ratio can indicate, are detailed in Appendix A </a:t>
            </a:r>
            <a:r>
              <a:rPr lang="en-GB" sz="1600" i="1" dirty="0"/>
              <a:t>Food and Beverage Management </a:t>
            </a:r>
            <a:r>
              <a:rPr lang="en-GB" sz="1600" dirty="0"/>
              <a:t>5</a:t>
            </a:r>
            <a:r>
              <a:rPr lang="en-GB" sz="1600" baseline="30000" dirty="0"/>
              <a:t>th</a:t>
            </a:r>
            <a:r>
              <a:rPr lang="en-GB" sz="1600" dirty="0"/>
              <a:t> edition, Cousins et. al. 2019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0155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Business environment appraisal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/>
          </a:p>
          <a:p>
            <a:r>
              <a:rPr lang="en-GB" altLang="en-US" sz="2800" dirty="0"/>
              <a:t>Macro-environment</a:t>
            </a:r>
          </a:p>
          <a:p>
            <a:pPr lvl="1"/>
            <a:r>
              <a:rPr lang="en-GB" altLang="en-US" dirty="0"/>
              <a:t>PESTLE</a:t>
            </a:r>
          </a:p>
          <a:p>
            <a:endParaRPr lang="en-GB" altLang="en-US" sz="2800" dirty="0"/>
          </a:p>
          <a:p>
            <a:r>
              <a:rPr lang="en-GB" altLang="en-US" sz="2800" dirty="0"/>
              <a:t>Industry micro-environment</a:t>
            </a:r>
          </a:p>
          <a:p>
            <a:pPr lvl="1"/>
            <a:r>
              <a:rPr lang="en-GB" altLang="en-US" dirty="0"/>
              <a:t>Porter’s Five forces</a:t>
            </a:r>
          </a:p>
        </p:txBody>
      </p:sp>
    </p:spTree>
    <p:extLst>
      <p:ext uri="{BB962C8B-B14F-4D97-AF65-F5344CB8AC3E}">
        <p14:creationId xmlns:p14="http://schemas.microsoft.com/office/powerpoint/2010/main" val="690098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The business macro-environment</a:t>
            </a:r>
            <a:endParaRPr lang="en-US" altLang="en-US" dirty="0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349500"/>
            <a:ext cx="7772400" cy="3783013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b="1" dirty="0"/>
              <a:t>P	</a:t>
            </a:r>
            <a:r>
              <a:rPr lang="en-GB" altLang="en-US" sz="2800" dirty="0"/>
              <a:t>Political</a:t>
            </a:r>
          </a:p>
          <a:p>
            <a:pPr marL="0" indent="0">
              <a:buNone/>
            </a:pPr>
            <a:r>
              <a:rPr lang="en-GB" altLang="en-US" sz="2800" b="1" dirty="0"/>
              <a:t>E</a:t>
            </a:r>
            <a:r>
              <a:rPr lang="en-GB" altLang="en-US" sz="2800" dirty="0"/>
              <a:t>	Economic</a:t>
            </a:r>
          </a:p>
          <a:p>
            <a:pPr marL="0" indent="0">
              <a:buNone/>
            </a:pPr>
            <a:r>
              <a:rPr lang="en-GB" altLang="en-US" sz="2800" b="1" dirty="0"/>
              <a:t>S</a:t>
            </a:r>
            <a:r>
              <a:rPr lang="en-GB" altLang="en-US" sz="2800" dirty="0"/>
              <a:t>	Socio-cultural</a:t>
            </a:r>
          </a:p>
          <a:p>
            <a:pPr marL="0" indent="0">
              <a:buNone/>
            </a:pPr>
            <a:r>
              <a:rPr lang="en-GB" altLang="en-US" sz="2800" b="1" dirty="0"/>
              <a:t>T</a:t>
            </a:r>
            <a:r>
              <a:rPr lang="en-GB" altLang="en-US" sz="2800" dirty="0"/>
              <a:t>	Technological</a:t>
            </a:r>
          </a:p>
          <a:p>
            <a:pPr marL="0" indent="0">
              <a:buNone/>
            </a:pPr>
            <a:r>
              <a:rPr lang="en-GB" altLang="en-US" sz="2800" b="1" dirty="0"/>
              <a:t>L</a:t>
            </a:r>
            <a:r>
              <a:rPr lang="en-GB" altLang="en-US" sz="2800" dirty="0"/>
              <a:t>	Legal</a:t>
            </a:r>
          </a:p>
          <a:p>
            <a:pPr marL="0" indent="0">
              <a:buNone/>
            </a:pPr>
            <a:r>
              <a:rPr lang="en-GB" altLang="en-US" sz="2800" b="1" dirty="0"/>
              <a:t>E</a:t>
            </a:r>
            <a:r>
              <a:rPr lang="en-GB" altLang="en-US" sz="2800" dirty="0"/>
              <a:t>	Ecological (environmental)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26699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914400"/>
            <a:ext cx="7086600" cy="838200"/>
          </a:xfrm>
        </p:spPr>
        <p:txBody>
          <a:bodyPr/>
          <a:lstStyle/>
          <a:p>
            <a:r>
              <a:rPr lang="en-GB" altLang="en-US" dirty="0"/>
              <a:t>The business micro-environment</a:t>
            </a:r>
            <a:endParaRPr lang="en-US" altLang="en-US" dirty="0"/>
          </a:p>
        </p:txBody>
      </p:sp>
      <p:sp>
        <p:nvSpPr>
          <p:cNvPr id="161795" name="Text Box 3"/>
          <p:cNvSpPr txBox="1">
            <a:spLocks noChangeArrowheads="1"/>
          </p:cNvSpPr>
          <p:nvPr/>
        </p:nvSpPr>
        <p:spPr bwMode="auto">
          <a:xfrm>
            <a:off x="457200" y="6172200"/>
            <a:ext cx="1828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60000"/>
              </a:lnSpc>
            </a:pPr>
            <a:r>
              <a:rPr lang="en-US" altLang="en-US" sz="1000">
                <a:latin typeface="Arial" pitchFamily="34" charset="0"/>
              </a:rPr>
              <a:t>Adapted from Porter 2004</a:t>
            </a:r>
            <a:endParaRPr lang="en-GB" altLang="en-US" sz="1000">
              <a:latin typeface="Arial" pitchFamily="34" charset="0"/>
            </a:endParaRPr>
          </a:p>
        </p:txBody>
      </p:sp>
      <p:sp>
        <p:nvSpPr>
          <p:cNvPr id="161797" name="Text Box 5"/>
          <p:cNvSpPr txBox="1">
            <a:spLocks noChangeArrowheads="1"/>
          </p:cNvSpPr>
          <p:nvPr/>
        </p:nvSpPr>
        <p:spPr bwMode="auto">
          <a:xfrm>
            <a:off x="44797" y="2348880"/>
            <a:ext cx="22361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altLang="en-US" sz="2000" dirty="0">
                <a:latin typeface="+mn-lt"/>
              </a:rPr>
              <a:t>Porter’s Five Forces</a:t>
            </a:r>
          </a:p>
        </p:txBody>
      </p:sp>
      <p:pic>
        <p:nvPicPr>
          <p:cNvPr id="3074" name="Picture 2" descr="C:\Users\CousinsJ\Documents\FoodAndBev\FandB Management\FandB 4th\PowerPoint for web 4th\FandBM 4th Figure and table images\Figure 10.2 Porter Five Forc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922" y="1981026"/>
            <a:ext cx="6624736" cy="4255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893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Qualitative evaluation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/>
              <a:t>Should be used as an additional tool to back up issues identified in another area of analysis </a:t>
            </a:r>
          </a:p>
          <a:p>
            <a:r>
              <a:rPr lang="en-GB" sz="2800" dirty="0"/>
              <a:t>The evaluation of the quantitative analysis is more important than figures themselves </a:t>
            </a:r>
          </a:p>
          <a:p>
            <a:r>
              <a:rPr lang="en-GB" altLang="en-US" sz="2800" dirty="0"/>
              <a:t>Qualitative evaluation supports:</a:t>
            </a:r>
          </a:p>
          <a:p>
            <a:pPr lvl="1"/>
            <a:r>
              <a:rPr lang="en-GB" altLang="en-US" sz="2400" dirty="0"/>
              <a:t>Making informed evaluation of the business</a:t>
            </a:r>
          </a:p>
          <a:p>
            <a:pPr lvl="1"/>
            <a:r>
              <a:rPr lang="en-GB" altLang="en-US" sz="2400" dirty="0"/>
              <a:t>Allowing for external comparison</a:t>
            </a:r>
          </a:p>
          <a:p>
            <a:pPr lvl="1"/>
            <a:r>
              <a:rPr lang="en-GB" altLang="en-US" sz="2400" dirty="0"/>
              <a:t>Ensuring the right questions are asked</a:t>
            </a:r>
          </a:p>
        </p:txBody>
      </p:sp>
    </p:spTree>
    <p:extLst>
      <p:ext uri="{BB962C8B-B14F-4D97-AF65-F5344CB8AC3E}">
        <p14:creationId xmlns:p14="http://schemas.microsoft.com/office/powerpoint/2010/main" val="362852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548680"/>
            <a:ext cx="8352928" cy="1143000"/>
          </a:xfrm>
        </p:spPr>
        <p:txBody>
          <a:bodyPr/>
          <a:lstStyle/>
          <a:p>
            <a:r>
              <a:rPr lang="en-GB" altLang="en-US" dirty="0"/>
              <a:t>Analysis using the Food Service Cycle</a:t>
            </a:r>
            <a:endParaRPr lang="en-US" altLang="en-US" dirty="0"/>
          </a:p>
        </p:txBody>
      </p:sp>
      <p:pic>
        <p:nvPicPr>
          <p:cNvPr id="163844" name="Picture 4" descr="C:\Documents and Settings\cousinsj\My Documents\FoodAndBev\FandB Management\FandB 2011\FandB PPT\Figs and Tables 3rd\Figure 1.1 source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7162800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CousinsJ\Documents\FoodAndBev\FandB Management\FandB 4th\PowerPoint for web 4th\FandBM 4th Figure and table images\Figire 1.1 Food Service Cyc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8064897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5150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The Food Service Cycle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988840"/>
            <a:ext cx="7772400" cy="4002087"/>
          </a:xfrm>
        </p:spPr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Difficulties in one element of the cycle will cause difficulties in the elements of the cycle that follow</a:t>
            </a:r>
          </a:p>
          <a:p>
            <a:pPr marL="0" indent="0">
              <a:buNone/>
            </a:pPr>
            <a:endParaRPr lang="en-GB" altLang="en-US" sz="2800" dirty="0">
              <a:cs typeface="Times New Roman" pitchFamily="18" charset="0"/>
            </a:endParaRPr>
          </a:p>
          <a:p>
            <a:r>
              <a:rPr lang="en-GB" altLang="en-US" sz="2800" dirty="0">
                <a:cs typeface="Times New Roman" pitchFamily="18" charset="0"/>
              </a:rPr>
              <a:t>Difficulties experienced under one element of the cycle will have their causes in preceding elements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077645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External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With other organisations generally</a:t>
            </a:r>
          </a:p>
          <a:p>
            <a:r>
              <a:rPr lang="en-GB" sz="2800" dirty="0"/>
              <a:t>With other similar organisations</a:t>
            </a:r>
          </a:p>
          <a:p>
            <a:r>
              <a:rPr lang="en-GB" sz="2800" dirty="0"/>
              <a:t>Against industry norms</a:t>
            </a:r>
          </a:p>
          <a:p>
            <a:r>
              <a:rPr lang="en-GB" sz="2800" dirty="0"/>
              <a:t>Through benchmarking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0546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4E935-3530-4A76-97A2-F528E4CAD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Quantitative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887C9-F13B-4738-A467-E76FC8BEB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Can draw attention only to things that can be easily measured</a:t>
            </a:r>
          </a:p>
          <a:p>
            <a:r>
              <a:rPr lang="en-GB" sz="2800" dirty="0"/>
              <a:t>Performance indicators measure behaviour, but can also change behaviour to only satisfy the indicator</a:t>
            </a:r>
          </a:p>
          <a:p>
            <a:r>
              <a:rPr lang="en-GB" sz="2800" dirty="0"/>
              <a:t>Some of the indicators are prone to being manipulated to give the impression of higher quality than is actually being achieved</a:t>
            </a:r>
          </a:p>
        </p:txBody>
      </p:sp>
    </p:spTree>
    <p:extLst>
      <p:ext uri="{BB962C8B-B14F-4D97-AF65-F5344CB8AC3E}">
        <p14:creationId xmlns:p14="http://schemas.microsoft.com/office/powerpoint/2010/main" val="292458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496943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952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Assessing organisational capability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Resource analysis</a:t>
            </a:r>
          </a:p>
          <a:p>
            <a:pPr lvl="1"/>
            <a:r>
              <a:rPr lang="en-GB" altLang="en-US" sz="2400" dirty="0"/>
              <a:t>How well do we do what we do?</a:t>
            </a:r>
          </a:p>
          <a:p>
            <a:pPr lvl="1"/>
            <a:r>
              <a:rPr lang="en-GB" altLang="en-US" sz="2400" dirty="0"/>
              <a:t>Existing capacity for change</a:t>
            </a:r>
          </a:p>
          <a:p>
            <a:pPr lvl="1"/>
            <a:r>
              <a:rPr lang="en-GB" altLang="en-US" sz="2400" dirty="0"/>
              <a:t>Identifying changes in resources </a:t>
            </a:r>
          </a:p>
          <a:p>
            <a:r>
              <a:rPr lang="en-GB" altLang="en-US" sz="2800" dirty="0"/>
              <a:t>Value chain analysis</a:t>
            </a:r>
          </a:p>
          <a:p>
            <a:pPr lvl="1"/>
            <a:r>
              <a:rPr lang="en-GB" altLang="en-US" sz="2400" dirty="0"/>
              <a:t>Examine all stages of the food service cycle</a:t>
            </a:r>
          </a:p>
        </p:txBody>
      </p:sp>
    </p:spTree>
    <p:extLst>
      <p:ext uri="{BB962C8B-B14F-4D97-AF65-F5344CB8AC3E}">
        <p14:creationId xmlns:p14="http://schemas.microsoft.com/office/powerpoint/2010/main" val="1016162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Strategic analysis and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924" y="2060848"/>
            <a:ext cx="8222555" cy="4114800"/>
          </a:xfrm>
        </p:spPr>
        <p:txBody>
          <a:bodyPr/>
          <a:lstStyle/>
          <a:p>
            <a:r>
              <a:rPr lang="en-GB" sz="2800" dirty="0"/>
              <a:t>Seeks to manage the interface between:</a:t>
            </a:r>
          </a:p>
          <a:p>
            <a:pPr lvl="1"/>
            <a:r>
              <a:rPr lang="en-GB" dirty="0"/>
              <a:t>The external environment</a:t>
            </a:r>
          </a:p>
          <a:p>
            <a:pPr marL="800100" lvl="2" indent="0">
              <a:buNone/>
            </a:pPr>
            <a:r>
              <a:rPr lang="en-GB" dirty="0"/>
              <a:t>(opportunities and threats)</a:t>
            </a:r>
          </a:p>
          <a:p>
            <a:pPr marL="857250" lvl="2" indent="0">
              <a:buNone/>
            </a:pPr>
            <a:r>
              <a:rPr lang="en-GB" sz="2800" dirty="0"/>
              <a:t>and</a:t>
            </a:r>
          </a:p>
          <a:p>
            <a:pPr lvl="1"/>
            <a:r>
              <a:rPr lang="en-GB" dirty="0"/>
              <a:t>The internal capabilities of the operation</a:t>
            </a:r>
          </a:p>
          <a:p>
            <a:pPr marL="800100" lvl="2" indent="0">
              <a:buNone/>
            </a:pPr>
            <a:r>
              <a:rPr lang="en-GB" dirty="0"/>
              <a:t>(strengths and weaknesses)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651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SWOT matrix</a:t>
            </a:r>
          </a:p>
        </p:txBody>
      </p:sp>
      <p:pic>
        <p:nvPicPr>
          <p:cNvPr id="167939" name="Picture 3" descr="C:\Documents and Settings\cousinsj\My Documents\FoodAndBev\FandB Management\FandB 2011\FandB PPT\Figs and Tables 3rd\Figure 10.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8610600" cy="405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6937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the SWOT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925" y="2060848"/>
            <a:ext cx="7772400" cy="4464496"/>
          </a:xfrm>
        </p:spPr>
        <p:txBody>
          <a:bodyPr/>
          <a:lstStyle/>
          <a:p>
            <a:r>
              <a:rPr lang="en-GB" sz="2800" dirty="0"/>
              <a:t>Need for constant monitoring</a:t>
            </a:r>
          </a:p>
          <a:p>
            <a:r>
              <a:rPr lang="en-GB" sz="2800" dirty="0"/>
              <a:t>Assess for now and the future:</a:t>
            </a:r>
          </a:p>
          <a:p>
            <a:pPr lvl="1"/>
            <a:r>
              <a:rPr lang="en-GB" sz="2400" dirty="0"/>
              <a:t>What possible external changes might make a current strength into a weakness, or vice versa?</a:t>
            </a:r>
          </a:p>
          <a:p>
            <a:pPr lvl="1"/>
            <a:r>
              <a:rPr lang="en-GB" sz="2400" dirty="0"/>
              <a:t>How can current strengths be used to explore future opportunities?</a:t>
            </a:r>
          </a:p>
          <a:p>
            <a:pPr lvl="1"/>
            <a:r>
              <a:rPr lang="en-GB" sz="2400" dirty="0"/>
              <a:t>Are current resource capabilities able to meet future demands?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71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Need for a balanced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8294563" cy="4464496"/>
          </a:xfrm>
        </p:spPr>
        <p:txBody>
          <a:bodyPr/>
          <a:lstStyle/>
          <a:p>
            <a:r>
              <a:rPr lang="en-GB" sz="2800" dirty="0"/>
              <a:t>Decision making must take account of four perspectives:</a:t>
            </a:r>
          </a:p>
          <a:p>
            <a:pPr lvl="1"/>
            <a:r>
              <a:rPr lang="en-GB" sz="2400" b="1" dirty="0"/>
              <a:t>Developmental</a:t>
            </a:r>
            <a:r>
              <a:rPr lang="en-GB" sz="2400" dirty="0"/>
              <a:t> – organisational capacity, knowledge and innovation</a:t>
            </a:r>
          </a:p>
          <a:p>
            <a:pPr lvl="1"/>
            <a:r>
              <a:rPr lang="en-GB" sz="2400" b="1" dirty="0"/>
              <a:t>Operational </a:t>
            </a:r>
            <a:r>
              <a:rPr lang="en-GB" sz="2400" dirty="0"/>
              <a:t>– efficiency</a:t>
            </a:r>
          </a:p>
          <a:p>
            <a:pPr lvl="1"/>
            <a:r>
              <a:rPr lang="en-GB" sz="2400" b="1" dirty="0"/>
              <a:t>External</a:t>
            </a:r>
            <a:r>
              <a:rPr lang="en-GB" sz="2400" dirty="0"/>
              <a:t> – stakeholder and customer satisfaction</a:t>
            </a:r>
          </a:p>
          <a:p>
            <a:pPr lvl="1"/>
            <a:r>
              <a:rPr lang="en-GB" sz="2400" b="1" dirty="0"/>
              <a:t>Financial</a:t>
            </a:r>
            <a:r>
              <a:rPr lang="en-GB" sz="2400" dirty="0"/>
              <a:t> – performance and financial management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6497488"/>
            <a:ext cx="19672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Balanced Scorecard Institute</a:t>
            </a:r>
          </a:p>
        </p:txBody>
      </p:sp>
    </p:spTree>
    <p:extLst>
      <p:ext uri="{BB962C8B-B14F-4D97-AF65-F5344CB8AC3E}">
        <p14:creationId xmlns:p14="http://schemas.microsoft.com/office/powerpoint/2010/main" val="111801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Balanced Scorecard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990" y="3770436"/>
            <a:ext cx="7940190" cy="72008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/>
              <a:t>Organisations need to know:</a:t>
            </a:r>
          </a:p>
          <a:p>
            <a:pPr marL="0" indent="0">
              <a:buNone/>
            </a:pPr>
            <a:r>
              <a:rPr lang="en-GB" sz="1800" dirty="0"/>
              <a:t>how the </a:t>
            </a:r>
            <a:r>
              <a:rPr lang="en-GB" sz="1800" b="1" dirty="0"/>
              <a:t>Internal Drivers </a:t>
            </a:r>
            <a:r>
              <a:rPr lang="en-GB" sz="1800" dirty="0"/>
              <a:t>are contributing to the </a:t>
            </a:r>
            <a:r>
              <a:rPr lang="en-GB" sz="1800" b="1" dirty="0"/>
              <a:t>Results</a:t>
            </a:r>
          </a:p>
          <a:p>
            <a:endParaRPr lang="en-GB" dirty="0"/>
          </a:p>
        </p:txBody>
      </p:sp>
      <p:pic>
        <p:nvPicPr>
          <p:cNvPr id="4" name="Picture 2" descr="C:\Users\CousinsJ\Documents\FoodAndBev\FandB Management\FandB 4th\PowerPoint for web 4th\FandBM 4th Figure and table images\Firgure 10.6 Performance Measur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989" y="2364495"/>
            <a:ext cx="7378193" cy="1098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1520" y="5651975"/>
            <a:ext cx="30091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Source: Developed from Johnston et al. 2012</a:t>
            </a:r>
          </a:p>
        </p:txBody>
      </p:sp>
    </p:spTree>
    <p:extLst>
      <p:ext uri="{BB962C8B-B14F-4D97-AF65-F5344CB8AC3E}">
        <p14:creationId xmlns:p14="http://schemas.microsoft.com/office/powerpoint/2010/main" val="4833751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of performance indicators</a:t>
            </a:r>
          </a:p>
        </p:txBody>
      </p:sp>
      <p:pic>
        <p:nvPicPr>
          <p:cNvPr id="4098" name="Picture 2" descr="C:\Users\CousinsJ\Documents\FoodAndBev\FandB Management\FandB 4th\PowerPoint for web 4th\FandBM 4th Figure and table images\Table 10.1 Performance measur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8031392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5269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Strategy is a means to an end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altLang="en-US" i="1" dirty="0">
              <a:latin typeface="Century Schoolbook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altLang="en-US" sz="2400" i="1" dirty="0">
                <a:cs typeface="Times New Roman" pitchFamily="18" charset="0"/>
              </a:rPr>
              <a:t>“Would you tell me please which way I ought to go from here?” she asked.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altLang="en-US" sz="2400" i="1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altLang="en-US" sz="2400" i="1" dirty="0">
                <a:cs typeface="Times New Roman" pitchFamily="18" charset="0"/>
              </a:rPr>
              <a:t>“That depends a good deal on where you want to get to,” said the cat.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altLang="en-US" sz="2400" i="1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altLang="en-US" sz="2000" dirty="0">
                <a:cs typeface="Times New Roman" pitchFamily="18" charset="0"/>
              </a:rPr>
              <a:t>Lewis Carroll, </a:t>
            </a:r>
            <a:r>
              <a:rPr lang="en-GB" altLang="en-US" sz="2000" i="1" dirty="0">
                <a:cs typeface="Times New Roman" pitchFamily="18" charset="0"/>
              </a:rPr>
              <a:t>Alice’s Adventures in Wonderland </a:t>
            </a:r>
            <a:r>
              <a:rPr lang="en-GB" altLang="en-US" sz="2000" dirty="0">
                <a:cs typeface="Times New Roman" pitchFamily="18" charset="0"/>
              </a:rPr>
              <a:t>(1865)</a:t>
            </a: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778707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Strategy is a means to an end</a:t>
            </a:r>
          </a:p>
        </p:txBody>
      </p:sp>
      <p:graphicFrame>
        <p:nvGraphicFramePr>
          <p:cNvPr id="16998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283854"/>
              </p:ext>
            </p:extLst>
          </p:nvPr>
        </p:nvGraphicFramePr>
        <p:xfrm>
          <a:off x="827584" y="1397001"/>
          <a:ext cx="7173416" cy="3256136"/>
        </p:xfrm>
        <a:graphic>
          <a:graphicData uri="http://schemas.openxmlformats.org/drawingml/2006/table">
            <a:tbl>
              <a:tblPr/>
              <a:tblGrid>
                <a:gridCol w="2391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5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5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11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49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62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49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70010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174866"/>
              </p:ext>
            </p:extLst>
          </p:nvPr>
        </p:nvGraphicFramePr>
        <p:xfrm>
          <a:off x="827584" y="2259343"/>
          <a:ext cx="7488832" cy="2393794"/>
        </p:xfrm>
        <a:graphic>
          <a:graphicData uri="http://schemas.openxmlformats.org/drawingml/2006/table">
            <a:tbl>
              <a:tblPr/>
              <a:tblGrid>
                <a:gridCol w="2440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6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1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404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Where do you want to get to?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Where are you starting from?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Which way ought you to go?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1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68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Objective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Current position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Strategy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0032" name="Line 48"/>
          <p:cNvSpPr>
            <a:spLocks noChangeShapeType="1"/>
          </p:cNvSpPr>
          <p:nvPr/>
        </p:nvSpPr>
        <p:spPr bwMode="auto">
          <a:xfrm>
            <a:off x="2123728" y="3284984"/>
            <a:ext cx="457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0714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Basis of strategy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GB" altLang="en-US" dirty="0"/>
              <a:t>1. Cost leadership</a:t>
            </a:r>
          </a:p>
          <a:p>
            <a:pPr marL="400050" lvl="1" indent="0">
              <a:buNone/>
            </a:pPr>
            <a:r>
              <a:rPr lang="en-GB" altLang="en-US" dirty="0"/>
              <a:t>2. Differentiation</a:t>
            </a:r>
          </a:p>
          <a:p>
            <a:pPr marL="400050" lvl="1" indent="0">
              <a:buNone/>
            </a:pPr>
            <a:r>
              <a:rPr lang="en-GB" altLang="en-US" dirty="0"/>
              <a:t>3. Focus</a:t>
            </a:r>
          </a:p>
          <a:p>
            <a:pPr marL="800100" lvl="2" indent="0">
              <a:buNone/>
            </a:pPr>
            <a:r>
              <a:rPr lang="en-GB" altLang="en-US" dirty="0"/>
              <a:t>3a. based on cost</a:t>
            </a:r>
          </a:p>
          <a:p>
            <a:pPr marL="800100" lvl="2" indent="0">
              <a:buNone/>
            </a:pPr>
            <a:r>
              <a:rPr lang="en-GB" altLang="en-US" dirty="0"/>
              <a:t>3b. based on differentiation</a:t>
            </a:r>
          </a:p>
          <a:p>
            <a:endParaRPr lang="en-GB" sz="1800" dirty="0"/>
          </a:p>
          <a:p>
            <a:pPr marL="0" indent="0">
              <a:buNone/>
            </a:pPr>
            <a:r>
              <a:rPr lang="en-GB" sz="1800" dirty="0"/>
              <a:t>Michael Porter (2004a) 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693273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CA4F3-31D8-40D2-BD19-5EE3B8263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10 covers: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34428-DDF6-48F3-BEF9-94316CD3E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The origins of strategy</a:t>
            </a:r>
          </a:p>
          <a:p>
            <a:r>
              <a:rPr lang="en-GB" sz="2800" dirty="0"/>
              <a:t>Assessing current performance </a:t>
            </a:r>
          </a:p>
          <a:p>
            <a:r>
              <a:rPr lang="en-GB" sz="2800" dirty="0"/>
              <a:t>Assessing organisational capability</a:t>
            </a:r>
          </a:p>
          <a:p>
            <a:r>
              <a:rPr lang="en-GB" sz="2800" dirty="0"/>
              <a:t>Strategic analysis and planning</a:t>
            </a:r>
          </a:p>
          <a:p>
            <a:r>
              <a:rPr lang="en-GB" sz="2800" dirty="0"/>
              <a:t>The need for a balanced approach </a:t>
            </a:r>
          </a:p>
          <a:p>
            <a:r>
              <a:rPr lang="en-GB" sz="2800" dirty="0"/>
              <a:t>The basis of strategy</a:t>
            </a:r>
          </a:p>
          <a:p>
            <a:r>
              <a:rPr lang="en-GB" sz="2800" dirty="0"/>
              <a:t>Strategic direction and strategic means </a:t>
            </a:r>
          </a:p>
          <a:p>
            <a:r>
              <a:rPr lang="en-GB" sz="2800" dirty="0"/>
              <a:t>Evaluation criteria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6575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Porter’s matrix</a:t>
            </a:r>
          </a:p>
        </p:txBody>
      </p:sp>
      <p:graphicFrame>
        <p:nvGraphicFramePr>
          <p:cNvPr id="1720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6806466"/>
              </p:ext>
            </p:extLst>
          </p:nvPr>
        </p:nvGraphicFramePr>
        <p:xfrm>
          <a:off x="971600" y="2132856"/>
          <a:ext cx="6182072" cy="3996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3" imgW="6630840" imgH="4298760" progId="Word.Document.8">
                  <p:embed/>
                </p:oleObj>
              </mc:Choice>
              <mc:Fallback>
                <p:oleObj name="Document" r:id="rId3" imgW="6630840" imgH="4298760" progId="Word.Document.8">
                  <p:embed/>
                  <p:pic>
                    <p:nvPicPr>
                      <p:cNvPr id="17203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132856"/>
                        <a:ext cx="6182072" cy="39968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381000" y="6248400"/>
            <a:ext cx="1828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60000"/>
              </a:lnSpc>
            </a:pPr>
            <a:r>
              <a:rPr lang="en-US" altLang="en-US" sz="1000">
                <a:latin typeface="Arial" pitchFamily="34" charset="0"/>
              </a:rPr>
              <a:t>Adapted from Porter 2004</a:t>
            </a:r>
            <a:endParaRPr lang="en-GB" altLang="en-US" sz="10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4220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914400"/>
            <a:ext cx="7793038" cy="830263"/>
          </a:xfrm>
        </p:spPr>
        <p:txBody>
          <a:bodyPr/>
          <a:lstStyle/>
          <a:p>
            <a:r>
              <a:rPr lang="en-GB" altLang="en-US" dirty="0"/>
              <a:t>Strategy Clock</a:t>
            </a:r>
          </a:p>
        </p:txBody>
      </p:sp>
      <p:sp>
        <p:nvSpPr>
          <p:cNvPr id="173059" name="Text Box 3"/>
          <p:cNvSpPr txBox="1">
            <a:spLocks noChangeArrowheads="1"/>
          </p:cNvSpPr>
          <p:nvPr/>
        </p:nvSpPr>
        <p:spPr bwMode="auto">
          <a:xfrm>
            <a:off x="0" y="6467581"/>
            <a:ext cx="349188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0" hangingPunct="0"/>
            <a:r>
              <a:rPr lang="en-US" altLang="en-US" sz="1100" dirty="0">
                <a:latin typeface="Arial" pitchFamily="34" charset="0"/>
              </a:rPr>
              <a:t>Adapted from Johnson et al. 2008 and 2017</a:t>
            </a:r>
            <a:endParaRPr lang="en-GB" altLang="en-US" sz="1100" dirty="0">
              <a:latin typeface="Arial" pitchFamily="34" charset="0"/>
            </a:endParaRPr>
          </a:p>
        </p:txBody>
      </p:sp>
      <p:sp>
        <p:nvSpPr>
          <p:cNvPr id="173061" name="Text Box 5"/>
          <p:cNvSpPr txBox="1">
            <a:spLocks noChangeArrowheads="1"/>
          </p:cNvSpPr>
          <p:nvPr/>
        </p:nvSpPr>
        <p:spPr bwMode="auto">
          <a:xfrm>
            <a:off x="317394" y="1988840"/>
            <a:ext cx="1800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>
                <a:latin typeface="+mn-lt"/>
              </a:rPr>
              <a:t>Eight possible</a:t>
            </a:r>
          </a:p>
          <a:p>
            <a:r>
              <a:rPr lang="en-GB" altLang="en-US" dirty="0">
                <a:latin typeface="+mn-lt"/>
              </a:rPr>
              <a:t>strategic routes</a:t>
            </a:r>
          </a:p>
        </p:txBody>
      </p:sp>
      <p:pic>
        <p:nvPicPr>
          <p:cNvPr id="5123" name="Picture 3" descr="C:\Users\CousinsJ\Documents\FoodAndBev\FandB Management\FandB 4th\PowerPoint for web 4th\FandBM 4th Figure and table images\Figure 10.7 Strategy Cloc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011814"/>
            <a:ext cx="6653283" cy="439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9194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Strategic direction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solidFill>
                  <a:srgbClr val="000000"/>
                </a:solidFill>
                <a:cs typeface="Times New Roman" pitchFamily="18" charset="0"/>
              </a:rPr>
              <a:t>Various approaches can assist, including:</a:t>
            </a:r>
            <a:endParaRPr lang="en-GB" altLang="en-US" sz="2800" dirty="0">
              <a:cs typeface="Times New Roman" pitchFamily="18" charset="0"/>
            </a:endParaRPr>
          </a:p>
          <a:p>
            <a:pPr lvl="1"/>
            <a:r>
              <a:rPr lang="en-GB" altLang="en-US" dirty="0">
                <a:solidFill>
                  <a:srgbClr val="000000"/>
                </a:solidFill>
                <a:cs typeface="Times New Roman" pitchFamily="18" charset="0"/>
              </a:rPr>
              <a:t>Growth Share (BCG) Matrix</a:t>
            </a:r>
          </a:p>
          <a:p>
            <a:pPr lvl="1"/>
            <a:r>
              <a:rPr lang="en-GB" altLang="en-US" dirty="0">
                <a:solidFill>
                  <a:srgbClr val="000000"/>
                </a:solidFill>
                <a:cs typeface="Times New Roman" pitchFamily="18" charset="0"/>
              </a:rPr>
              <a:t>Life cycle analysis</a:t>
            </a:r>
            <a:endParaRPr lang="en-GB" altLang="en-US" dirty="0">
              <a:cs typeface="Times New Roman" pitchFamily="18" charset="0"/>
            </a:endParaRPr>
          </a:p>
          <a:p>
            <a:pPr lvl="1"/>
            <a:r>
              <a:rPr lang="en-GB" altLang="en-US" dirty="0">
                <a:solidFill>
                  <a:srgbClr val="000000"/>
                </a:solidFill>
                <a:cs typeface="Times New Roman" pitchFamily="18" charset="0"/>
              </a:rPr>
              <a:t>Ansoff’s growth matrix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476100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9E398-46AB-42E6-B9FE-EECAB3A44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Product Portfolio Matrix</a:t>
            </a:r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116808F1-5FF6-4497-93B4-6D9F3248C3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912402"/>
            <a:ext cx="6992202" cy="419993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E125DA2-3656-45A3-8DB0-1295FD1DDB03}"/>
              </a:ext>
            </a:extLst>
          </p:cNvPr>
          <p:cNvSpPr txBox="1"/>
          <p:nvPr/>
        </p:nvSpPr>
        <p:spPr>
          <a:xfrm>
            <a:off x="1043608" y="6112338"/>
            <a:ext cx="20605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+mn-lt"/>
              </a:rPr>
              <a:t>Boston Consulting Group</a:t>
            </a:r>
          </a:p>
        </p:txBody>
      </p:sp>
    </p:spTree>
    <p:extLst>
      <p:ext uri="{BB962C8B-B14F-4D97-AF65-F5344CB8AC3E}">
        <p14:creationId xmlns:p14="http://schemas.microsoft.com/office/powerpoint/2010/main" val="3404244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Life cycle analysis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/>
              <a:t>Stages</a:t>
            </a:r>
          </a:p>
          <a:p>
            <a:pPr lvl="1">
              <a:lnSpc>
                <a:spcPct val="90000"/>
              </a:lnSpc>
            </a:pPr>
            <a:r>
              <a:rPr lang="en-GB" altLang="en-US" sz="2200" dirty="0"/>
              <a:t>Introduction – Growth – Maturity  - Decline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GB" altLang="en-US" sz="2200" dirty="0"/>
          </a:p>
          <a:p>
            <a:pPr>
              <a:lnSpc>
                <a:spcPct val="90000"/>
              </a:lnSpc>
            </a:pPr>
            <a:r>
              <a:rPr lang="en-GB" altLang="en-US" sz="2800" dirty="0"/>
              <a:t>Market position</a:t>
            </a:r>
          </a:p>
          <a:p>
            <a:pPr lvl="1">
              <a:lnSpc>
                <a:spcPct val="90000"/>
              </a:lnSpc>
            </a:pPr>
            <a:r>
              <a:rPr lang="en-GB" altLang="en-US" sz="2200" dirty="0"/>
              <a:t>Dominant – Strong – Favourable – Tenable – Weak</a:t>
            </a:r>
          </a:p>
          <a:p>
            <a:pPr lvl="1">
              <a:lnSpc>
                <a:spcPct val="90000"/>
              </a:lnSpc>
            </a:pPr>
            <a:endParaRPr lang="en-GB" altLang="en-US" sz="2200" dirty="0"/>
          </a:p>
          <a:p>
            <a:pPr>
              <a:lnSpc>
                <a:spcPct val="90000"/>
              </a:lnSpc>
            </a:pPr>
            <a:r>
              <a:rPr lang="en-GB" altLang="en-US" sz="2800" dirty="0"/>
              <a:t>Variants</a:t>
            </a:r>
          </a:p>
          <a:p>
            <a:pPr lvl="1">
              <a:lnSpc>
                <a:spcPct val="90000"/>
              </a:lnSpc>
            </a:pPr>
            <a:r>
              <a:rPr lang="en-GB" altLang="en-US" sz="2200" dirty="0"/>
              <a:t>Fad life cycle </a:t>
            </a:r>
          </a:p>
          <a:p>
            <a:pPr lvl="1">
              <a:lnSpc>
                <a:spcPct val="90000"/>
              </a:lnSpc>
            </a:pPr>
            <a:r>
              <a:rPr lang="en-GB" altLang="en-US" sz="2200" dirty="0"/>
              <a:t>Extended life cycle</a:t>
            </a:r>
          </a:p>
          <a:p>
            <a:pPr lvl="1">
              <a:lnSpc>
                <a:spcPct val="90000"/>
              </a:lnSpc>
            </a:pPr>
            <a:endParaRPr lang="en-GB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06534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5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5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5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5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837D0-F430-4C5F-9713-87E72B6F9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Life cycle analysis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22564C-6D7B-4FD2-995A-3E50C35CD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564904"/>
            <a:ext cx="6614971" cy="287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4284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Ansoff’s growth matrix</a:t>
            </a:r>
          </a:p>
        </p:txBody>
      </p:sp>
      <p:pic>
        <p:nvPicPr>
          <p:cNvPr id="1740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584" y="2033888"/>
            <a:ext cx="6912768" cy="3563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084" name="Text Box 4"/>
          <p:cNvSpPr txBox="1">
            <a:spLocks noChangeArrowheads="1"/>
          </p:cNvSpPr>
          <p:nvPr/>
        </p:nvSpPr>
        <p:spPr bwMode="auto">
          <a:xfrm>
            <a:off x="539552" y="6064845"/>
            <a:ext cx="16573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000" dirty="0"/>
              <a:t>Adapted from Ansoff 1988</a:t>
            </a:r>
          </a:p>
        </p:txBody>
      </p:sp>
    </p:spTree>
    <p:extLst>
      <p:ext uri="{BB962C8B-B14F-4D97-AF65-F5344CB8AC3E}">
        <p14:creationId xmlns:p14="http://schemas.microsoft.com/office/powerpoint/2010/main" val="25175568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548680"/>
            <a:ext cx="8352928" cy="1143000"/>
          </a:xfrm>
        </p:spPr>
        <p:txBody>
          <a:bodyPr/>
          <a:lstStyle/>
          <a:p>
            <a:r>
              <a:rPr lang="en-GB" altLang="en-US" dirty="0"/>
              <a:t>Strategic means and assessing options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060848"/>
            <a:ext cx="7772400" cy="446449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/>
              <a:t>Strategic means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Internal development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Mergers and acquisitions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Joint development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endParaRPr lang="en-GB" altLang="en-US" sz="2800" dirty="0"/>
          </a:p>
          <a:p>
            <a:pPr>
              <a:lnSpc>
                <a:spcPct val="90000"/>
              </a:lnSpc>
            </a:pPr>
            <a:r>
              <a:rPr lang="en-GB" altLang="en-US" sz="2800" dirty="0"/>
              <a:t>Evaluation criteria for options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Suitability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Feasibility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Acceptability</a:t>
            </a:r>
          </a:p>
        </p:txBody>
      </p:sp>
    </p:spTree>
    <p:extLst>
      <p:ext uri="{BB962C8B-B14F-4D97-AF65-F5344CB8AC3E}">
        <p14:creationId xmlns:p14="http://schemas.microsoft.com/office/powerpoint/2010/main" val="328924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1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AEF2-5C6C-4DDC-B584-6DC484CE3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Strategy and organisations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F08B8-8A99-4759-9F45-F0DE5E957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If approaches to strategic management were only undertaken in a wholly scientific way, decisions would only be rational and objective</a:t>
            </a:r>
          </a:p>
          <a:p>
            <a:r>
              <a:rPr lang="en-GB" sz="2400" dirty="0"/>
              <a:t>But organisations are complex, and decisions about strategy are largely dependant on the predominant organisational characteristics </a:t>
            </a:r>
          </a:p>
          <a:p>
            <a:r>
              <a:rPr lang="en-GB" sz="2400" dirty="0"/>
              <a:t>This help to indicate why similar food service businesses, facing similar business environments, might make quite different strategic decisions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970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Reality of strategic management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88840"/>
            <a:ext cx="7793037" cy="410445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/>
              <a:t>Organic not linear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Affected by organisation and culture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Complex and judgmental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Continuous process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Combines a variety of approaches and techniques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A management job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Needs to be flexible to cope with uncertainty</a:t>
            </a:r>
          </a:p>
        </p:txBody>
      </p:sp>
    </p:spTree>
    <p:extLst>
      <p:ext uri="{BB962C8B-B14F-4D97-AF65-F5344CB8AC3E}">
        <p14:creationId xmlns:p14="http://schemas.microsoft.com/office/powerpoint/2010/main" val="96015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9BCD4-76D7-451E-A0DE-6BCD58D44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Origins of strategy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8B0DB-BCA3-4426-A6CF-4B1EE7910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Strategic decisions are: </a:t>
            </a:r>
          </a:p>
          <a:p>
            <a:pPr lvl="1"/>
            <a:r>
              <a:rPr lang="en-GB" sz="2400" dirty="0"/>
              <a:t>Major decisions that affect the direction to which an organisation, or part of an organisation, is committed for the next few years </a:t>
            </a:r>
          </a:p>
          <a:p>
            <a:pPr lvl="1"/>
            <a:r>
              <a:rPr lang="en-GB" sz="2400" dirty="0"/>
              <a:t>Decisions which involve a significant commitment of resources </a:t>
            </a:r>
          </a:p>
          <a:p>
            <a:pPr lvl="1"/>
            <a:r>
              <a:rPr lang="en-GB" sz="2400" dirty="0"/>
              <a:t>Decisions which involve complex situations at corporate, business unit and operational level which may affect and be affected by many parts of the organisation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204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496943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493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Terms used include: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7704" y="1916832"/>
            <a:ext cx="6534620" cy="4258816"/>
          </a:xfrm>
        </p:spPr>
        <p:txBody>
          <a:bodyPr/>
          <a:lstStyle/>
          <a:p>
            <a:r>
              <a:rPr lang="en-GB" altLang="en-US" sz="2800" dirty="0"/>
              <a:t>Vision</a:t>
            </a:r>
          </a:p>
          <a:p>
            <a:r>
              <a:rPr lang="en-GB" altLang="en-US" sz="2800" dirty="0"/>
              <a:t>Mission</a:t>
            </a:r>
          </a:p>
          <a:p>
            <a:r>
              <a:rPr lang="en-GB" altLang="en-US" sz="2800" dirty="0"/>
              <a:t>Policy</a:t>
            </a:r>
          </a:p>
          <a:p>
            <a:r>
              <a:rPr lang="en-GB" altLang="en-US" sz="2800" dirty="0"/>
              <a:t>Goals/aims</a:t>
            </a:r>
          </a:p>
          <a:p>
            <a:r>
              <a:rPr lang="en-GB" altLang="en-US" sz="2800" dirty="0"/>
              <a:t>Strategy</a:t>
            </a:r>
          </a:p>
          <a:p>
            <a:r>
              <a:rPr lang="en-GB" altLang="en-US" sz="2800" dirty="0"/>
              <a:t>Objectives</a:t>
            </a:r>
          </a:p>
          <a:p>
            <a:r>
              <a:rPr lang="en-GB" altLang="en-US" sz="2800" dirty="0"/>
              <a:t>Tactics</a:t>
            </a:r>
          </a:p>
        </p:txBody>
      </p:sp>
    </p:spTree>
    <p:extLst>
      <p:ext uri="{BB962C8B-B14F-4D97-AF65-F5344CB8AC3E}">
        <p14:creationId xmlns:p14="http://schemas.microsoft.com/office/powerpoint/2010/main" val="640026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three levels of strategy</a:t>
            </a:r>
          </a:p>
        </p:txBody>
      </p:sp>
      <p:pic>
        <p:nvPicPr>
          <p:cNvPr id="2050" name="Picture 2" descr="C:\Users\CousinsJ\Documents\FoodAndBev\FandB Management\FandB 4th\PowerPoint for web 4th\FandBM 4th Figure and table images\Figure 10.1 Strategy Level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276872"/>
            <a:ext cx="5806264" cy="3447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6435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Assessing current performance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16832"/>
            <a:ext cx="7793037" cy="4392488"/>
          </a:xfrm>
        </p:spPr>
        <p:txBody>
          <a:bodyPr/>
          <a:lstStyle/>
          <a:p>
            <a:pPr marL="533400" indent="-533400"/>
            <a:r>
              <a:rPr lang="en-GB" altLang="en-US" sz="2800" dirty="0">
                <a:solidFill>
                  <a:srgbClr val="000000"/>
                </a:solidFill>
                <a:cs typeface="Times New Roman" pitchFamily="18" charset="0"/>
              </a:rPr>
              <a:t>Same three levels used when assessing the performance of the current operation:</a:t>
            </a:r>
            <a:endParaRPr lang="en-GB" altLang="en-US" sz="2800" dirty="0">
              <a:cs typeface="Times New Roman" pitchFamily="18" charset="0"/>
            </a:endParaRPr>
          </a:p>
          <a:p>
            <a:pPr marL="933450" lvl="1" indent="-533400">
              <a:buFontTx/>
              <a:buAutoNum type="arabicPeriod"/>
            </a:pPr>
            <a:r>
              <a:rPr lang="en-GB" altLang="en-US" sz="2400" dirty="0">
                <a:solidFill>
                  <a:srgbClr val="000000"/>
                </a:solidFill>
                <a:cs typeface="Times New Roman" pitchFamily="18" charset="0"/>
              </a:rPr>
              <a:t>Operational</a:t>
            </a:r>
          </a:p>
          <a:p>
            <a:pPr marL="1828800" lvl="3" indent="-457200"/>
            <a:r>
              <a:rPr lang="en-GB" altLang="en-US" sz="1600" dirty="0">
                <a:solidFill>
                  <a:srgbClr val="000000"/>
                </a:solidFill>
                <a:cs typeface="Times New Roman" pitchFamily="18" charset="0"/>
              </a:rPr>
              <a:t>includes day-to-day sales and the way the product is provided and promoted</a:t>
            </a:r>
            <a:endParaRPr lang="en-GB" altLang="en-US" sz="1600" dirty="0">
              <a:cs typeface="Times New Roman" pitchFamily="18" charset="0"/>
            </a:endParaRPr>
          </a:p>
          <a:p>
            <a:pPr marL="933450" lvl="1" indent="-533400">
              <a:buFontTx/>
              <a:buAutoNum type="arabicPeriod"/>
            </a:pPr>
            <a:r>
              <a:rPr lang="en-GB" altLang="en-US" sz="2400" dirty="0">
                <a:solidFill>
                  <a:srgbClr val="000000"/>
                </a:solidFill>
                <a:cs typeface="Times New Roman" pitchFamily="18" charset="0"/>
              </a:rPr>
              <a:t>Business</a:t>
            </a:r>
          </a:p>
          <a:p>
            <a:pPr marL="1828800" lvl="3" indent="-457200"/>
            <a:r>
              <a:rPr lang="en-GB" altLang="en-US" sz="1600" dirty="0">
                <a:solidFill>
                  <a:srgbClr val="000000"/>
                </a:solidFill>
                <a:cs typeface="Times New Roman" pitchFamily="18" charset="0"/>
              </a:rPr>
              <a:t>the performance of the enterprise in terms of profitability, competitiveness and other business measures</a:t>
            </a:r>
            <a:endParaRPr lang="en-GB" altLang="en-US" sz="1600" dirty="0">
              <a:cs typeface="Times New Roman" pitchFamily="18" charset="0"/>
            </a:endParaRPr>
          </a:p>
          <a:p>
            <a:pPr marL="933450" lvl="1" indent="-533400">
              <a:buFontTx/>
              <a:buAutoNum type="arabicPeriod"/>
            </a:pPr>
            <a:r>
              <a:rPr lang="en-GB" altLang="en-US" sz="2400" dirty="0">
                <a:solidFill>
                  <a:srgbClr val="000000"/>
                </a:solidFill>
                <a:cs typeface="Times New Roman" pitchFamily="18" charset="0"/>
              </a:rPr>
              <a:t>Corporate</a:t>
            </a:r>
          </a:p>
          <a:p>
            <a:pPr marL="1828800" lvl="3" indent="-457200"/>
            <a:r>
              <a:rPr lang="en-GB" altLang="en-US" sz="1600" dirty="0">
                <a:solidFill>
                  <a:srgbClr val="000000"/>
                </a:solidFill>
                <a:cs typeface="Times New Roman" pitchFamily="18" charset="0"/>
              </a:rPr>
              <a:t>the strategic direction of the operation and how this is being achieved</a:t>
            </a:r>
            <a:endParaRPr lang="en-GB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83814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Assessing current performance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057400"/>
            <a:ext cx="7848600" cy="3810000"/>
          </a:xfrm>
        </p:spPr>
        <p:txBody>
          <a:bodyPr/>
          <a:lstStyle/>
          <a:p>
            <a:r>
              <a:rPr lang="en-GB" altLang="en-US" sz="2800" dirty="0"/>
              <a:t>Quantitative analysis</a:t>
            </a:r>
          </a:p>
          <a:p>
            <a:pPr>
              <a:buFont typeface="Wingdings" pitchFamily="2" charset="2"/>
              <a:buNone/>
            </a:pPr>
            <a:endParaRPr lang="en-GB" altLang="en-US" sz="2800" dirty="0"/>
          </a:p>
          <a:p>
            <a:r>
              <a:rPr lang="en-GB" altLang="en-US" sz="2800" dirty="0"/>
              <a:t>Business environment analysis</a:t>
            </a:r>
          </a:p>
          <a:p>
            <a:endParaRPr lang="en-GB" altLang="en-US" sz="2800" dirty="0"/>
          </a:p>
          <a:p>
            <a:r>
              <a:rPr lang="en-GB" altLang="en-US" sz="2800" dirty="0"/>
              <a:t>Qualitative evaluation</a:t>
            </a:r>
          </a:p>
        </p:txBody>
      </p:sp>
    </p:spTree>
    <p:extLst>
      <p:ext uri="{BB962C8B-B14F-4D97-AF65-F5344CB8AC3E}">
        <p14:creationId xmlns:p14="http://schemas.microsoft.com/office/powerpoint/2010/main" val="3308403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Quantitative analysis</a:t>
            </a:r>
          </a:p>
        </p:txBody>
      </p:sp>
      <p:sp>
        <p:nvSpPr>
          <p:cNvPr id="1587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27584" y="2204864"/>
            <a:ext cx="7776864" cy="3778424"/>
          </a:xfrm>
        </p:spPr>
        <p:txBody>
          <a:bodyPr/>
          <a:lstStyle/>
          <a:p>
            <a:r>
              <a:rPr lang="en-GB" altLang="en-US" sz="2800" dirty="0"/>
              <a:t>Essential part of appraisal </a:t>
            </a:r>
          </a:p>
          <a:p>
            <a:pPr>
              <a:buFont typeface="Wingdings" pitchFamily="2" charset="2"/>
              <a:buNone/>
            </a:pPr>
            <a:endParaRPr lang="en-GB" altLang="en-US" sz="2800" dirty="0"/>
          </a:p>
          <a:p>
            <a:r>
              <a:rPr lang="en-GB" altLang="en-US" sz="2800" dirty="0"/>
              <a:t>Considered over time</a:t>
            </a:r>
          </a:p>
          <a:p>
            <a:endParaRPr lang="en-GB" altLang="en-US" sz="2800" dirty="0"/>
          </a:p>
          <a:p>
            <a:r>
              <a:rPr lang="en-GB" altLang="en-US" sz="2800" dirty="0"/>
              <a:t>Evaluation is more important than the data itself</a:t>
            </a:r>
          </a:p>
        </p:txBody>
      </p:sp>
    </p:spTree>
    <p:extLst>
      <p:ext uri="{BB962C8B-B14F-4D97-AF65-F5344CB8AC3E}">
        <p14:creationId xmlns:p14="http://schemas.microsoft.com/office/powerpoint/2010/main" val="2856239866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464</TotalTime>
  <Words>1004</Words>
  <Application>Microsoft Office PowerPoint</Application>
  <PresentationFormat>On-screen Show (4:3)</PresentationFormat>
  <Paragraphs>206</Paragraphs>
  <Slides>40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9" baseType="lpstr">
      <vt:lpstr>Arial</vt:lpstr>
      <vt:lpstr>Century Schoolbook</vt:lpstr>
      <vt:lpstr>Courier New</vt:lpstr>
      <vt:lpstr>Gill Sans MT</vt:lpstr>
      <vt:lpstr>Tahoma</vt:lpstr>
      <vt:lpstr>Times New Roman</vt:lpstr>
      <vt:lpstr>Wingdings</vt:lpstr>
      <vt:lpstr>Blends</vt:lpstr>
      <vt:lpstr>Document</vt:lpstr>
      <vt:lpstr>Food and Beverage Management fifth edition</vt:lpstr>
      <vt:lpstr>PowerPoint Presentation</vt:lpstr>
      <vt:lpstr>Chapter 10 covers:</vt:lpstr>
      <vt:lpstr>Origins of strategy</vt:lpstr>
      <vt:lpstr>Terms used include:</vt:lpstr>
      <vt:lpstr>The three levels of strategy</vt:lpstr>
      <vt:lpstr>Assessing current performance</vt:lpstr>
      <vt:lpstr>Assessing current performance</vt:lpstr>
      <vt:lpstr>Quantitative analysis</vt:lpstr>
      <vt:lpstr>Quantitative analysis can:</vt:lpstr>
      <vt:lpstr>Ratio analysis</vt:lpstr>
      <vt:lpstr>Business environment appraisal</vt:lpstr>
      <vt:lpstr>The business macro-environment</vt:lpstr>
      <vt:lpstr>The business micro-environment</vt:lpstr>
      <vt:lpstr>Qualitative evaluation</vt:lpstr>
      <vt:lpstr>Analysis using the Food Service Cycle</vt:lpstr>
      <vt:lpstr>The Food Service Cycle</vt:lpstr>
      <vt:lpstr>External comparison</vt:lpstr>
      <vt:lpstr>Quantitative measures</vt:lpstr>
      <vt:lpstr>Assessing organisational capability</vt:lpstr>
      <vt:lpstr>Strategic analysis and planning</vt:lpstr>
      <vt:lpstr>SWOT matrix</vt:lpstr>
      <vt:lpstr>Using the SWOT analysis</vt:lpstr>
      <vt:lpstr>Need for a balanced approach</vt:lpstr>
      <vt:lpstr>Balanced Scorecard</vt:lpstr>
      <vt:lpstr>Examples of performance indicators</vt:lpstr>
      <vt:lpstr>Strategy is a means to an end</vt:lpstr>
      <vt:lpstr>Strategy is a means to an end</vt:lpstr>
      <vt:lpstr>Basis of strategy</vt:lpstr>
      <vt:lpstr>Porter’s matrix</vt:lpstr>
      <vt:lpstr>Strategy Clock</vt:lpstr>
      <vt:lpstr>Strategic direction</vt:lpstr>
      <vt:lpstr>Product Portfolio Matrix</vt:lpstr>
      <vt:lpstr>Life cycle analysis</vt:lpstr>
      <vt:lpstr>Life cycle analysis</vt:lpstr>
      <vt:lpstr>Ansoff’s growth matrix</vt:lpstr>
      <vt:lpstr>Strategic means and assessing options</vt:lpstr>
      <vt:lpstr>Strategy and organisations </vt:lpstr>
      <vt:lpstr>Reality of strategic management</vt:lpstr>
      <vt:lpstr>PowerPoint Presentation</vt:lpstr>
    </vt:vector>
  </TitlesOfParts>
  <Company>The Food and Beverage Training Company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Beverage Managment 5th Edition 2019</dc:title>
  <dc:subject>Chapter 10 Marking Strategic Decisions</dc:subject>
  <dc:creator>John Cousins The Food and Beverage Training Company</dc:creator>
  <cp:keywords>Chapter 10 Making Strategic Decisions</cp:keywords>
  <dc:description>This presentation is copyright.  Any use or adaptions must always include proper acknowledgement of the source.</dc:description>
  <cp:lastModifiedBy>John Cousins</cp:lastModifiedBy>
  <cp:revision>82</cp:revision>
  <dcterms:created xsi:type="dcterms:W3CDTF">2011-08-30T14:41:49Z</dcterms:created>
  <dcterms:modified xsi:type="dcterms:W3CDTF">2019-04-15T13:06:14Z</dcterms:modified>
  <cp:category>This presentation is copyright.  Source must always be acknowledged.</cp:category>
</cp:coreProperties>
</file>